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  <p:embeddedFont>
      <p:font typeface="Nunito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6.xml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22" Type="http://schemas.openxmlformats.org/officeDocument/2006/relationships/slide" Target="slides/slide18.xml"/><Relationship Id="rId44" Type="http://schemas.openxmlformats.org/officeDocument/2006/relationships/font" Target="fonts/Nunito-boldItalic.fntdata"/><Relationship Id="rId21" Type="http://schemas.openxmlformats.org/officeDocument/2006/relationships/slide" Target="slides/slide17.xml"/><Relationship Id="rId43" Type="http://schemas.openxmlformats.org/officeDocument/2006/relationships/font" Target="fonts/Nunito-italic.fntdata"/><Relationship Id="rId24" Type="http://schemas.openxmlformats.org/officeDocument/2006/relationships/slide" Target="slides/slide20.xml"/><Relationship Id="rId46" Type="http://schemas.openxmlformats.org/officeDocument/2006/relationships/font" Target="fonts/Montserrat-bold.fntdata"/><Relationship Id="rId23" Type="http://schemas.openxmlformats.org/officeDocument/2006/relationships/slide" Target="slides/slide19.xml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Montserrat-boldItalic.fntdata"/><Relationship Id="rId25" Type="http://schemas.openxmlformats.org/officeDocument/2006/relationships/slide" Target="slides/slide21.xml"/><Relationship Id="rId47" Type="http://schemas.openxmlformats.org/officeDocument/2006/relationships/font" Target="fonts/Montserra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2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66fd4ae9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066fd4ae9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822184f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f822184f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16eeaf28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016eeaf28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66fd4ae9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066fd4ae9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66fd4ae9b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066fd4ae9b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66fd4ae9b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066fd4ae9b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66fd4ae9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066fd4ae9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66fd4ae9b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066fd4ae9b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66fd4ae9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066fd4ae9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66fd4ae9b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066fd4ae9b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66fd4ae9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066fd4ae9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66fd4ae9b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066fd4ae9b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16eeaf28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016eeaf28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66fd4ae9b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066fd4ae9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​​https://michal.karzynski.pl/blog/2017/03/19/developing-workflows-with-apache-airflow/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16eeaf284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016eeaf28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16eeaf28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016eeaf28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66fd4ae9b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066fd4ae9b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66fd4ae9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066fd4ae9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66fd4ae9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066fd4ae9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21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gif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5"/>
          <p:cNvPicPr preferRelativeResize="0"/>
          <p:nvPr/>
        </p:nvPicPr>
        <p:blipFill rotWithShape="1">
          <a:blip r:embed="rId4">
            <a:alphaModFix/>
          </a:blip>
          <a:srcRect b="0" l="20012" r="19490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5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b="0" l="20012" r="19490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3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hyperlink" Target="https://www2.slideshare.net/databricks/ml-production-pipelines-a-classification-model" TargetMode="External"/><Relationship Id="rId7" Type="http://schemas.openxmlformats.org/officeDocument/2006/relationships/hyperlink" Target="https://databricks.com/session_eu20/ml-production-pipelines-a-classification-model" TargetMode="External"/><Relationship Id="rId8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atabricks.com/session_eu20/mats-stack-mlflow-airflow-tensorflow-spark-for-cross-system-orchestration-of-machine-learning-pipelines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www.slideshare.net/databricks/scaling-ridehailing-with-machine-learning-on-mlflow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hyperlink" Target="https://databricks.com/session_eu20/mats-stack-mlflow-airflow-tensorflow-spark-for-cross-system-orchestration-of-machine-learning-pipelin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docs.gcp.databricks.com/index.html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hyperlink" Target="http://cidrdb.org/cidr2021/papers/cidr2021_paper17.pdf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hyperlink" Target="https://mlflow.org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Relationship Id="rId5" Type="http://schemas.openxmlformats.org/officeDocument/2006/relationships/hyperlink" Target="https://airflow.apache.org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2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42.png"/><Relationship Id="rId5" Type="http://schemas.openxmlformats.org/officeDocument/2006/relationships/hyperlink" Target="https://www.tensorflow.org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Relationship Id="rId5" Type="http://schemas.openxmlformats.org/officeDocument/2006/relationships/hyperlink" Target="https://spark.apache.org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hyperlink" Target="https://drive.google.com/file/d/1EQ51MePAccnab_-hEirrGQGNRIWo7Fqh/view?usp=sharing" TargetMode="External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hyperlink" Target="https://www.inovex.de/de/blog/fully-managing-databricks-from-airflow-using-custom-operators/" TargetMode="External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jpg"/><Relationship Id="rId4" Type="http://schemas.openxmlformats.org/officeDocument/2006/relationships/image" Target="../media/image44.png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hyperlink" Target="https://medium.com/@Sushil_Kumar/setting-up-mlflow-on-google-cloud-for-remote-tracking-of-machine-learning-experiments-b48e0122de04" TargetMode="External"/><Relationship Id="rId5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hyperlink" Target="https://www.vantage-ai.com/en/blog/keeping-your-ml-model-in-shape-with-kafka-airflow-and-mlflow" TargetMode="External"/><Relationship Id="rId5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hyperlink" Target="https://databricks.com/session_eu20/mats-stack-mlflow-airflow-tensorflow-spark-for-cross-system-orchestration-of-machine-learning-pipelines" TargetMode="External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23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2.gif"/><Relationship Id="rId5" Type="http://schemas.openxmlformats.org/officeDocument/2006/relationships/hyperlink" Target="https://databricks.com/session_eu20/ml-production-pipelines-a-classification-model" TargetMode="External"/><Relationship Id="rId6" Type="http://schemas.openxmlformats.org/officeDocument/2006/relationships/hyperlink" Target="https://databricks.com/session_eu20/ml-production-pipelines-a-classification-model" TargetMode="External"/><Relationship Id="rId7" Type="http://schemas.openxmlformats.org/officeDocument/2006/relationships/hyperlink" Target="https://databricks.com/spark/getting-started-with-apache-spar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hUj4Nqwz3GQ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databricks.com/p/ebook/building-the-data-lakehouse" TargetMode="External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fdn_RulD3rMbGi7SC_eNb4bwIvVl0Kf1/view?usp=sharing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0.gif"/><Relationship Id="rId5" Type="http://schemas.openxmlformats.org/officeDocument/2006/relationships/hyperlink" Target="https://drive.google.com/file/d/1Y3FOggGRVW1_esW7pTPiAcfqFdDMELTh/view?usp=sharing" TargetMode="External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625" y="2291638"/>
            <a:ext cx="2984550" cy="15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7502" y="992300"/>
            <a:ext cx="2722475" cy="99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9900FF">
                <a:alpha val="50000"/>
              </a:srgbClr>
            </a:outerShdw>
          </a:effectLst>
        </p:spPr>
      </p:pic>
      <p:sp>
        <p:nvSpPr>
          <p:cNvPr id="231" name="Google Shape;231;p49"/>
          <p:cNvSpPr txBox="1"/>
          <p:nvPr/>
        </p:nvSpPr>
        <p:spPr>
          <a:xfrm>
            <a:off x="6062325" y="4042875"/>
            <a:ext cx="161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Slides acá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9"/>
          <p:cNvSpPr txBox="1"/>
          <p:nvPr/>
        </p:nvSpPr>
        <p:spPr>
          <a:xfrm>
            <a:off x="6532650" y="1843325"/>
            <a:ext cx="56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1700">
              <a:solidFill>
                <a:srgbClr val="441848"/>
              </a:solidFill>
            </a:endParaRPr>
          </a:p>
        </p:txBody>
      </p:sp>
      <p:sp>
        <p:nvSpPr>
          <p:cNvPr id="233" name="Google Shape;233;p49"/>
          <p:cNvSpPr txBox="1"/>
          <p:nvPr/>
        </p:nvSpPr>
        <p:spPr>
          <a:xfrm>
            <a:off x="377100" y="157675"/>
            <a:ext cx="85797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ML Production Pipelines: A Classification Model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102" y="1161800"/>
            <a:ext cx="3370600" cy="37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9"/>
          <p:cNvSpPr txBox="1"/>
          <p:nvPr/>
        </p:nvSpPr>
        <p:spPr>
          <a:xfrm>
            <a:off x="3765600" y="2438000"/>
            <a:ext cx="1612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Adriana Menegozzo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00">
              <a:solidFill>
                <a:srgbClr val="44184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0"/>
          <p:cNvSpPr txBox="1"/>
          <p:nvPr/>
        </p:nvSpPr>
        <p:spPr>
          <a:xfrm>
            <a:off x="377100" y="157675"/>
            <a:ext cx="85797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MATS Stack for Cross-system Orchestration of Machine Learning Pipelines.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0"/>
          <p:cNvSpPr txBox="1"/>
          <p:nvPr/>
        </p:nvSpPr>
        <p:spPr>
          <a:xfrm>
            <a:off x="3314850" y="4190650"/>
            <a:ext cx="161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Slides acá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7225" y="1403738"/>
            <a:ext cx="2104475" cy="23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9975" y="1439125"/>
            <a:ext cx="2104475" cy="233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0"/>
          <p:cNvSpPr txBox="1"/>
          <p:nvPr/>
        </p:nvSpPr>
        <p:spPr>
          <a:xfrm>
            <a:off x="4865813" y="3775150"/>
            <a:ext cx="161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b="1" lang="en" sz="1500">
                <a:solidFill>
                  <a:srgbClr val="441848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Yuri Kasimov</a:t>
            </a:r>
            <a:endParaRPr b="1" sz="1500">
              <a:solidFill>
                <a:srgbClr val="441848"/>
              </a:solidFill>
              <a:highlight>
                <a:srgbClr val="FFFFFF"/>
              </a:highlight>
            </a:endParaRPr>
          </a:p>
        </p:txBody>
      </p:sp>
      <p:sp>
        <p:nvSpPr>
          <p:cNvPr id="246" name="Google Shape;246;p50"/>
          <p:cNvSpPr txBox="1"/>
          <p:nvPr/>
        </p:nvSpPr>
        <p:spPr>
          <a:xfrm>
            <a:off x="1983050" y="3775150"/>
            <a:ext cx="161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900"/>
              </a:spcBef>
              <a:spcAft>
                <a:spcPts val="200"/>
              </a:spcAft>
              <a:buNone/>
            </a:pP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Joao Da Silva</a:t>
            </a:r>
            <a:endParaRPr b="1" sz="1500">
              <a:solidFill>
                <a:srgbClr val="44184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 txBox="1"/>
          <p:nvPr/>
        </p:nvSpPr>
        <p:spPr>
          <a:xfrm>
            <a:off x="295125" y="129575"/>
            <a:ext cx="853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Documentación oficial de Databricks @ GCP</a:t>
            </a:r>
            <a:endParaRPr b="1" i="0" sz="30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238" y="1440600"/>
            <a:ext cx="6747524" cy="12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525" y="2732263"/>
            <a:ext cx="3617499" cy="189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/>
        </p:nvSpPr>
        <p:spPr>
          <a:xfrm>
            <a:off x="4028300" y="1626900"/>
            <a:ext cx="47823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Model serving patterns and infra: MATS</a:t>
            </a:r>
            <a:endParaRPr b="1" i="0" sz="1400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Acerca de la arquitectura Data Lakehouse</a:t>
            </a:r>
            <a:endParaRPr b="0" i="0" sz="27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3"/>
          <p:cNvSpPr txBox="1"/>
          <p:nvPr/>
        </p:nvSpPr>
        <p:spPr>
          <a:xfrm>
            <a:off x="1096625" y="2186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3"/>
          <p:cNvSpPr txBox="1"/>
          <p:nvPr/>
        </p:nvSpPr>
        <p:spPr>
          <a:xfrm>
            <a:off x="3183300" y="1663475"/>
            <a:ext cx="27774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Veamos el paper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aquí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6088" y="2680000"/>
            <a:ext cx="2237376" cy="11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8513" y="2679988"/>
            <a:ext cx="2529000" cy="142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0538" y="3047900"/>
            <a:ext cx="3273576" cy="10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4"/>
          <p:cNvSpPr/>
          <p:nvPr/>
        </p:nvSpPr>
        <p:spPr>
          <a:xfrm>
            <a:off x="-7075" y="-7075"/>
            <a:ext cx="4711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41848"/>
              </a:highlight>
            </a:endParaRPr>
          </a:p>
        </p:txBody>
      </p:sp>
      <p:pic>
        <p:nvPicPr>
          <p:cNvPr id="279" name="Google Shape;27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300" y="919150"/>
            <a:ext cx="472440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4"/>
          <p:cNvSpPr txBox="1"/>
          <p:nvPr/>
        </p:nvSpPr>
        <p:spPr>
          <a:xfrm>
            <a:off x="4725300" y="1509875"/>
            <a:ext cx="44187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Resumen → Respondemos pregunta.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Arquitectura MATS: M de MLFLow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1887" y="1755275"/>
            <a:ext cx="4674762" cy="170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9900FF">
                <a:alpha val="50000"/>
              </a:srgbClr>
            </a:outerShdw>
          </a:effectLst>
        </p:spPr>
      </p:pic>
      <p:sp>
        <p:nvSpPr>
          <p:cNvPr id="290" name="Google Shape;290;p55"/>
          <p:cNvSpPr txBox="1"/>
          <p:nvPr/>
        </p:nvSpPr>
        <p:spPr>
          <a:xfrm>
            <a:off x="668125" y="2125650"/>
            <a:ext cx="27774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Checa la documentación acá.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6"/>
          <p:cNvSpPr txBox="1"/>
          <p:nvPr/>
        </p:nvSpPr>
        <p:spPr>
          <a:xfrm>
            <a:off x="443750" y="1693900"/>
            <a:ext cx="3025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Menciona 3 módulos de MLFlow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Arquitectura MATS: A de Apache Airflow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675" y="1686713"/>
            <a:ext cx="4581977" cy="1770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  <p:sp>
        <p:nvSpPr>
          <p:cNvPr id="305" name="Google Shape;305;p57"/>
          <p:cNvSpPr txBox="1"/>
          <p:nvPr/>
        </p:nvSpPr>
        <p:spPr>
          <a:xfrm>
            <a:off x="668125" y="2125650"/>
            <a:ext cx="27774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Checa la documentación acá.</a:t>
            </a:r>
            <a:endParaRPr b="1" i="0" sz="2100" cap="none" strike="noStrike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8"/>
          <p:cNvSpPr txBox="1"/>
          <p:nvPr/>
        </p:nvSpPr>
        <p:spPr>
          <a:xfrm>
            <a:off x="388300" y="1693900"/>
            <a:ext cx="2499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¿Qué es Apache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Airflow?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 serving patterns and infra: MATS Stack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Arquitectura MATS: T de Tensorflow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625" y="1759112"/>
            <a:ext cx="4845025" cy="162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20" name="Google Shape;320;p59"/>
          <p:cNvSpPr txBox="1"/>
          <p:nvPr/>
        </p:nvSpPr>
        <p:spPr>
          <a:xfrm>
            <a:off x="668125" y="2125650"/>
            <a:ext cx="27774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Checa la documentación acá.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0"/>
          <p:cNvSpPr txBox="1"/>
          <p:nvPr/>
        </p:nvSpPr>
        <p:spPr>
          <a:xfrm>
            <a:off x="480625" y="1648200"/>
            <a:ext cx="3417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¿Para qué sirve Tensorflow?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Arquitectura MATS: S de Spark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674" y="1545775"/>
            <a:ext cx="3779100" cy="19619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35" name="Google Shape;335;p61"/>
          <p:cNvSpPr txBox="1"/>
          <p:nvPr/>
        </p:nvSpPr>
        <p:spPr>
          <a:xfrm>
            <a:off x="668125" y="2125650"/>
            <a:ext cx="27774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Checa la documentación acá.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2"/>
          <p:cNvSpPr txBox="1"/>
          <p:nvPr/>
        </p:nvSpPr>
        <p:spPr>
          <a:xfrm>
            <a:off x="381000" y="1543600"/>
            <a:ext cx="402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¿Qué es y para qué sirve Apache Spark?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3"/>
          <p:cNvSpPr/>
          <p:nvPr/>
        </p:nvSpPr>
        <p:spPr>
          <a:xfrm>
            <a:off x="803550" y="1597200"/>
            <a:ext cx="7536900" cy="19008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3"/>
          <p:cNvSpPr txBox="1"/>
          <p:nvPr/>
        </p:nvSpPr>
        <p:spPr>
          <a:xfrm>
            <a:off x="1500000" y="1588950"/>
            <a:ext cx="61440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Study Case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ML Production pipelines: A Classification model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4"/>
          <p:cNvSpPr/>
          <p:nvPr/>
        </p:nvSpPr>
        <p:spPr>
          <a:xfrm>
            <a:off x="803550" y="1201800"/>
            <a:ext cx="7536900" cy="24957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4"/>
          <p:cNvSpPr txBox="1"/>
          <p:nvPr/>
        </p:nvSpPr>
        <p:spPr>
          <a:xfrm>
            <a:off x="1500000" y="1348850"/>
            <a:ext cx="61440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Fully Managing Databricks from Airflow using Custom Operators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67" name="Google Shape;36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5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65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0" name="Google Shape;37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6"/>
          <p:cNvSpPr/>
          <p:nvPr/>
        </p:nvSpPr>
        <p:spPr>
          <a:xfrm>
            <a:off x="803550" y="1049400"/>
            <a:ext cx="7536900" cy="30552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6"/>
          <p:cNvSpPr txBox="1"/>
          <p:nvPr/>
        </p:nvSpPr>
        <p:spPr>
          <a:xfrm>
            <a:off x="1500000" y="1120250"/>
            <a:ext cx="61440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Setting up MLFlow on Google Cloud for Remote Tracking of Machine Learning Experiments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7"/>
          <p:cNvSpPr/>
          <p:nvPr/>
        </p:nvSpPr>
        <p:spPr>
          <a:xfrm>
            <a:off x="803550" y="1335575"/>
            <a:ext cx="7536900" cy="24723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7"/>
          <p:cNvSpPr txBox="1"/>
          <p:nvPr/>
        </p:nvSpPr>
        <p:spPr>
          <a:xfrm>
            <a:off x="1500000" y="1406425"/>
            <a:ext cx="61440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Keeping your ML model in shape with Kafka, Airflow and MLFlow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8"/>
          <p:cNvSpPr/>
          <p:nvPr/>
        </p:nvSpPr>
        <p:spPr>
          <a:xfrm>
            <a:off x="803550" y="1714500"/>
            <a:ext cx="7536900" cy="14904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8"/>
          <p:cNvSpPr txBox="1"/>
          <p:nvPr/>
        </p:nvSpPr>
        <p:spPr>
          <a:xfrm>
            <a:off x="1500000" y="1825500"/>
            <a:ext cx="61440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MATS stack for ML Pipelines</a:t>
            </a:r>
            <a:r>
              <a:rPr b="1" lang="en" sz="36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600" u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0" name="Google Shape;400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9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0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 serving patterns and infra: MATS Stack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3"/>
          <p:cNvSpPr txBox="1"/>
          <p:nvPr/>
        </p:nvSpPr>
        <p:spPr>
          <a:xfrm>
            <a:off x="377400" y="1146463"/>
            <a:ext cx="838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lectura a la presentación de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serving patterns and infra: MLFlow, Airflow, Tensorflow &amp; Spark</a:t>
            </a:r>
            <a:r>
              <a:rPr lang="en" sz="1500">
                <a:solidFill>
                  <a:srgbClr val="E8E7E3"/>
                </a:solidFill>
              </a:rPr>
              <a:t>🤖💜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donde hablaremos de las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arquitecturas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orientadas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vs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arquitecturas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orientadas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Posteriormente, vamos a revisar la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presentación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fuente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un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 de estudio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llamado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 Production Pipelines: A Classification Model</a:t>
            </a:r>
            <a:r>
              <a:rPr lang="en" sz="1500">
                <a:solidFill>
                  <a:srgbClr val="E8E7E3"/>
                </a:solidFill>
              </a:rPr>
              <a:t>🤖💜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donde podremos ver la arquitectura Lakehouse en acción con 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Databricks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haremos algunos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retos</a:t>
            </a:r>
            <a:r>
              <a:rPr b="1" lang="en" sz="1500">
                <a:solidFill>
                  <a:srgbClr val="E8E7E3"/>
                </a:solidFill>
              </a:rPr>
              <a:t>🐱‍💻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en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1500">
                <a:solidFill>
                  <a:srgbClr val="E8E7E3"/>
                </a:solidFill>
              </a:rPr>
              <a:t>💻🐍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sobre MATS Stack en colaboración usando 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Breakout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rooms</a:t>
            </a:r>
            <a:r>
              <a:rPr b="1" lang="en" sz="1500">
                <a:solidFill>
                  <a:srgbClr val="E8E7E3"/>
                </a:solidFill>
              </a:rPr>
              <a:t>🐱‍💻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para volver y hacer un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repaso de sesión</a:t>
            </a:r>
            <a:r>
              <a:rPr lang="en" sz="1500">
                <a:solidFill>
                  <a:srgbClr val="E8E7E3"/>
                </a:solidFill>
              </a:rPr>
              <a:t>🤖💜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hoy.</a:t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4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548850" y="8970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7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i="0" sz="17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serving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infra: MATS.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0 - 7: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PM.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Caso de estudio: </a:t>
            </a:r>
            <a:r>
              <a:rPr b="1" lang="en" sz="17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ML production pipelines</a:t>
            </a:r>
            <a:r>
              <a:rPr lang="en" sz="17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0 - 8: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Crowd-coding: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7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Hello world, Databricks + Spark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20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- 8: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5 - 9:20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Hands on 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Lflow + Airflow + Tensorflow+Spark.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Building the Data Lakehouse</a:t>
            </a:r>
            <a:endParaRPr sz="2700"/>
          </a:p>
        </p:txBody>
      </p:sp>
      <p:pic>
        <p:nvPicPr>
          <p:cNvPr id="206" name="Google Shape;20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6"/>
          <p:cNvSpPr txBox="1"/>
          <p:nvPr/>
        </p:nvSpPr>
        <p:spPr>
          <a:xfrm>
            <a:off x="4601800" y="2349750"/>
            <a:ext cx="27774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Descarga el Ebook gratis </a:t>
            </a:r>
            <a:r>
              <a:rPr b="1" lang="en" sz="2100" u="sng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525" y="887513"/>
            <a:ext cx="2541925" cy="38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La deuda técnica oculta en los sistemas de ML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687" y="1091575"/>
            <a:ext cx="8786627" cy="29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712" y="997900"/>
            <a:ext cx="8496476" cy="30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400" y="3415775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Tensorflow Extended</a:t>
            </a: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